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75" r:id="rId2"/>
    <p:sldId id="464" r:id="rId3"/>
    <p:sldId id="465" r:id="rId4"/>
    <p:sldId id="438" r:id="rId5"/>
    <p:sldId id="449" r:id="rId6"/>
    <p:sldId id="450" r:id="rId7"/>
    <p:sldId id="467" r:id="rId8"/>
    <p:sldId id="451" r:id="rId9"/>
    <p:sldId id="463" r:id="rId10"/>
    <p:sldId id="461" r:id="rId11"/>
    <p:sldId id="452" r:id="rId12"/>
    <p:sldId id="458" r:id="rId13"/>
    <p:sldId id="459" r:id="rId14"/>
    <p:sldId id="453" r:id="rId15"/>
    <p:sldId id="457" r:id="rId16"/>
    <p:sldId id="454" r:id="rId17"/>
    <p:sldId id="439" r:id="rId18"/>
    <p:sldId id="468" r:id="rId19"/>
    <p:sldId id="445" r:id="rId20"/>
    <p:sldId id="455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2"/>
    <a:srgbClr val="01B902"/>
    <a:srgbClr val="009EC0"/>
    <a:srgbClr val="CA5C0E"/>
    <a:srgbClr val="06C200"/>
    <a:srgbClr val="01FF3B"/>
    <a:srgbClr val="238BF3"/>
    <a:srgbClr val="0867BC"/>
    <a:srgbClr val="870000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4626"/>
  </p:normalViewPr>
  <p:slideViewPr>
    <p:cSldViewPr>
      <p:cViewPr varScale="1">
        <p:scale>
          <a:sx n="116" d="100"/>
          <a:sy n="116" d="100"/>
        </p:scale>
        <p:origin x="96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tiff>
</file>

<file path=ppt/media/image3.png>
</file>

<file path=ppt/media/image4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8/23/20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8/23/20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8/23/20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8/23/20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514600"/>
            <a:ext cx="77724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8/23/20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600200"/>
            <a:ext cx="1295400" cy="2895600"/>
          </a:xfrm>
        </p:spPr>
        <p:txBody>
          <a:bodyPr lIns="0" rIns="0" anchor="ctr">
            <a:normAutofit/>
          </a:bodyPr>
          <a:lstStyle>
            <a:lvl1pPr marL="0" indent="0" algn="r">
              <a:buNone/>
              <a:defRPr sz="9600" b="1"/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6546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 0 " pathEditMode="relative" ptsTypes="AA">
                                      <p:cBhvr>
                                        <p:cTn id="1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8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7" y="0"/>
            <a:ext cx="9144000" cy="838200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9144000" cy="4754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8/23/20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838200"/>
            <a:ext cx="9144000" cy="53340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7F7F7F"/>
                </a:solidFill>
              </a:defRPr>
            </a:lvl1pPr>
          </a:lstStyle>
          <a:p>
            <a:pPr lvl="0"/>
            <a:r>
              <a:rPr lang="en-US" dirty="0"/>
              <a:t>Click to edit sub-title</a:t>
            </a:r>
          </a:p>
        </p:txBody>
      </p:sp>
    </p:spTree>
    <p:extLst>
      <p:ext uri="{BB962C8B-B14F-4D97-AF65-F5344CB8AC3E}">
        <p14:creationId xmlns:p14="http://schemas.microsoft.com/office/powerpoint/2010/main" val="3085382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8/23/20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8/23/20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8/23/20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8/23/20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8/23/20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8/23/20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8/23/20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8/23/20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8/23/20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76599"/>
            <a:ext cx="6096000" cy="685801"/>
          </a:xfrm>
          <a:solidFill>
            <a:schemeClr val="bg1"/>
          </a:solidFill>
        </p:spPr>
        <p:txBody>
          <a:bodyPr tIns="0" bIns="0" anchor="ctr">
            <a:normAutofit/>
          </a:bodyPr>
          <a:lstStyle/>
          <a:p>
            <a:pPr algn="l"/>
            <a:r>
              <a:rPr lang="en-US" sz="4000" dirty="0"/>
              <a:t>IN ONE LESSON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F22169-13AA-8440-B3C8-72C2711974BC}"/>
              </a:ext>
            </a:extLst>
          </p:cNvPr>
          <p:cNvGrpSpPr/>
          <p:nvPr/>
        </p:nvGrpSpPr>
        <p:grpSpPr>
          <a:xfrm>
            <a:off x="3276600" y="4038600"/>
            <a:ext cx="1169350" cy="846286"/>
            <a:chOff x="3214537" y="3877969"/>
            <a:chExt cx="1169350" cy="84628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55D7117-B840-B442-A27C-D9D71A5CBC8D}"/>
                </a:ext>
              </a:extLst>
            </p:cNvPr>
            <p:cNvGrpSpPr/>
            <p:nvPr/>
          </p:nvGrpSpPr>
          <p:grpSpPr>
            <a:xfrm>
              <a:off x="3214537" y="3877969"/>
              <a:ext cx="1169350" cy="846286"/>
              <a:chOff x="3148191" y="3904594"/>
              <a:chExt cx="1169350" cy="84628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F6CBF57-D364-DF4D-B7B6-A61612247736}"/>
                  </a:ext>
                </a:extLst>
              </p:cNvPr>
              <p:cNvSpPr txBox="1"/>
              <p:nvPr/>
            </p:nvSpPr>
            <p:spPr>
              <a:xfrm rot="21401300">
                <a:off x="3148191" y="4227660"/>
                <a:ext cx="11693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Gabriola" pitchFamily="82" charset="0"/>
                    <a:ea typeface="Brush Script MT" panose="03060802040406070304" pitchFamily="66" charset="-122"/>
                    <a:cs typeface="Brush Script MT" panose="03060802040406070304" pitchFamily="66" charset="-122"/>
                  </a:rPr>
                  <a:t>almost</a:t>
                </a:r>
                <a:endParaRPr lang="en-US" sz="24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endParaRPr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02E20960-BDA9-A249-9AB2-149B272194C4}"/>
                  </a:ext>
                </a:extLst>
              </p:cNvPr>
              <p:cNvSpPr/>
              <p:nvPr/>
            </p:nvSpPr>
            <p:spPr>
              <a:xfrm rot="11370456">
                <a:off x="3447206" y="3904594"/>
                <a:ext cx="172295" cy="134007"/>
              </a:xfrm>
              <a:custGeom>
                <a:avLst/>
                <a:gdLst>
                  <a:gd name="connsiteX0" fmla="*/ 0 w 283779"/>
                  <a:gd name="connsiteY0" fmla="*/ 94593 h 220717"/>
                  <a:gd name="connsiteX1" fmla="*/ 73572 w 283779"/>
                  <a:gd name="connsiteY1" fmla="*/ 147145 h 220717"/>
                  <a:gd name="connsiteX2" fmla="*/ 105103 w 283779"/>
                  <a:gd name="connsiteY2" fmla="*/ 157655 h 220717"/>
                  <a:gd name="connsiteX3" fmla="*/ 168165 w 283779"/>
                  <a:gd name="connsiteY3" fmla="*/ 189186 h 220717"/>
                  <a:gd name="connsiteX4" fmla="*/ 199696 w 283779"/>
                  <a:gd name="connsiteY4" fmla="*/ 220717 h 220717"/>
                  <a:gd name="connsiteX5" fmla="*/ 220717 w 283779"/>
                  <a:gd name="connsiteY5" fmla="*/ 189186 h 220717"/>
                  <a:gd name="connsiteX6" fmla="*/ 241738 w 283779"/>
                  <a:gd name="connsiteY6" fmla="*/ 126124 h 220717"/>
                  <a:gd name="connsiteX7" fmla="*/ 252248 w 283779"/>
                  <a:gd name="connsiteY7" fmla="*/ 94593 h 220717"/>
                  <a:gd name="connsiteX8" fmla="*/ 262759 w 283779"/>
                  <a:gd name="connsiteY8" fmla="*/ 63062 h 220717"/>
                  <a:gd name="connsiteX9" fmla="*/ 283779 w 283779"/>
                  <a:gd name="connsiteY9" fmla="*/ 0 h 22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779" h="220717">
                    <a:moveTo>
                      <a:pt x="0" y="94593"/>
                    </a:moveTo>
                    <a:cubicBezTo>
                      <a:pt x="24524" y="112110"/>
                      <a:pt x="47729" y="131639"/>
                      <a:pt x="73572" y="147145"/>
                    </a:cubicBezTo>
                    <a:cubicBezTo>
                      <a:pt x="83072" y="152845"/>
                      <a:pt x="95194" y="152700"/>
                      <a:pt x="105103" y="157655"/>
                    </a:cubicBezTo>
                    <a:cubicBezTo>
                      <a:pt x="186601" y="198404"/>
                      <a:pt x="88911" y="162769"/>
                      <a:pt x="168165" y="189186"/>
                    </a:cubicBezTo>
                    <a:cubicBezTo>
                      <a:pt x="178675" y="199696"/>
                      <a:pt x="184832" y="220717"/>
                      <a:pt x="199696" y="220717"/>
                    </a:cubicBezTo>
                    <a:cubicBezTo>
                      <a:pt x="212328" y="220717"/>
                      <a:pt x="215587" y="200729"/>
                      <a:pt x="220717" y="189186"/>
                    </a:cubicBezTo>
                    <a:cubicBezTo>
                      <a:pt x="229716" y="168938"/>
                      <a:pt x="234731" y="147145"/>
                      <a:pt x="241738" y="126124"/>
                    </a:cubicBezTo>
                    <a:lnTo>
                      <a:pt x="252248" y="94593"/>
                    </a:lnTo>
                    <a:cubicBezTo>
                      <a:pt x="255752" y="84083"/>
                      <a:pt x="260072" y="73810"/>
                      <a:pt x="262759" y="63062"/>
                    </a:cubicBezTo>
                    <a:cubicBezTo>
                      <a:pt x="275169" y="13421"/>
                      <a:pt x="266809" y="33941"/>
                      <a:pt x="283779" y="0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2B5014E-4D9B-334F-932F-3857C3E1855A}"/>
                </a:ext>
              </a:extLst>
            </p:cNvPr>
            <p:cNvSpPr/>
            <p:nvPr/>
          </p:nvSpPr>
          <p:spPr>
            <a:xfrm>
              <a:off x="3599699" y="4007070"/>
              <a:ext cx="31917" cy="325820"/>
            </a:xfrm>
            <a:custGeom>
              <a:avLst/>
              <a:gdLst>
                <a:gd name="connsiteX0" fmla="*/ 0 w 31917"/>
                <a:gd name="connsiteY0" fmla="*/ 0 h 325820"/>
                <a:gd name="connsiteX1" fmla="*/ 21021 w 31917"/>
                <a:gd name="connsiteY1" fmla="*/ 73572 h 325820"/>
                <a:gd name="connsiteX2" fmla="*/ 31531 w 31917"/>
                <a:gd name="connsiteY2" fmla="*/ 325820 h 32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17" h="325820">
                  <a:moveTo>
                    <a:pt x="0" y="0"/>
                  </a:moveTo>
                  <a:cubicBezTo>
                    <a:pt x="7007" y="24524"/>
                    <a:pt x="17043" y="48379"/>
                    <a:pt x="21021" y="73572"/>
                  </a:cubicBezTo>
                  <a:cubicBezTo>
                    <a:pt x="35022" y="162246"/>
                    <a:pt x="31531" y="236581"/>
                    <a:pt x="31531" y="32582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89C892F9-E90B-8443-8DA3-A0A4CBA13206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3BC5CCA-5BCD-AF42-8147-9BA35715C0FE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700" b="1" dirty="0"/>
              <a:t>Lesson 10</a:t>
            </a:r>
            <a:br>
              <a:rPr lang="en-US" sz="7700" dirty="0"/>
            </a:br>
            <a:endParaRPr lang="en-US" sz="500" dirty="0"/>
          </a:p>
          <a:p>
            <a:pPr algn="l"/>
            <a:r>
              <a:rPr lang="en-US" sz="3700" dirty="0"/>
              <a:t>“Christians believe by ‘faith’, not facts”</a:t>
            </a:r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392D1-A4F5-744A-9239-99BC6612F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8686800" cy="3962400"/>
          </a:xfrm>
        </p:spPr>
        <p:txBody>
          <a:bodyPr anchor="b" anchorCtr="0">
            <a:normAutofit/>
          </a:bodyPr>
          <a:lstStyle/>
          <a:p>
            <a:pPr>
              <a:tabLst>
                <a:tab pos="91440" algn="l"/>
              </a:tabLst>
            </a:pPr>
            <a:r>
              <a:rPr lang="en-US" sz="3700" dirty="0"/>
              <a:t>“pertaining to being </a:t>
            </a:r>
            <a:r>
              <a:rPr lang="en-US" sz="3700" b="1" dirty="0">
                <a:highlight>
                  <a:srgbClr val="C00002"/>
                </a:highlight>
              </a:rPr>
              <a:t> worthy of belief or trust </a:t>
            </a:r>
            <a:r>
              <a:rPr lang="en-US" sz="3700" dirty="0"/>
              <a:t>, trustworthy, faithful, dependable, inspiring trust/faith”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591E0-89A3-7048-B1C5-91B4FFFB65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4300" y="4495800"/>
            <a:ext cx="8915400" cy="1371600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l-GR" sz="5400" dirty="0">
                <a:solidFill>
                  <a:srgbClr val="009EC0"/>
                </a:solidFill>
              </a:rPr>
              <a:t>πιστός</a:t>
            </a:r>
            <a:r>
              <a:rPr lang="en-US" sz="5400" dirty="0">
                <a:solidFill>
                  <a:srgbClr val="009EC0"/>
                </a:solidFill>
              </a:rPr>
              <a:t> (faith)</a:t>
            </a:r>
            <a:br>
              <a:rPr lang="en-US" sz="4400" dirty="0">
                <a:solidFill>
                  <a:srgbClr val="009EC0"/>
                </a:solidFill>
              </a:rPr>
            </a:br>
            <a:r>
              <a:rPr lang="en-US" sz="4400" b="0" i="1" dirty="0">
                <a:solidFill>
                  <a:srgbClr val="009EC0"/>
                </a:solidFill>
              </a:rPr>
              <a:t>A Greek-English Lexicon of the New Testament and Other Early Christian Literature, 3rd Edition</a:t>
            </a:r>
          </a:p>
          <a:p>
            <a:pPr algn="l"/>
            <a:endParaRPr lang="en-US" sz="4400" b="0" i="1" dirty="0">
              <a:solidFill>
                <a:srgbClr val="009E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3351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John 20:29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509522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A7F1941-0DF4-0F44-B7D0-DCC9A4A1807C}"/>
              </a:ext>
            </a:extLst>
          </p:cNvPr>
          <p:cNvCxnSpPr>
            <a:cxnSpLocks/>
          </p:cNvCxnSpPr>
          <p:nvPr/>
        </p:nvCxnSpPr>
        <p:spPr>
          <a:xfrm>
            <a:off x="419100" y="7010400"/>
            <a:ext cx="8305800" cy="0"/>
          </a:xfrm>
          <a:prstGeom prst="line">
            <a:avLst/>
          </a:prstGeom>
          <a:ln w="53975">
            <a:solidFill>
              <a:schemeClr val="bg1">
                <a:lumMod val="50000"/>
                <a:lumOff val="50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6F1F6740-0222-7249-807C-ED4A9C8B5F62}"/>
              </a:ext>
            </a:extLst>
          </p:cNvPr>
          <p:cNvGrpSpPr/>
          <p:nvPr/>
        </p:nvGrpSpPr>
        <p:grpSpPr>
          <a:xfrm>
            <a:off x="270180" y="1749382"/>
            <a:ext cx="2731838" cy="1896611"/>
            <a:chOff x="270180" y="1749382"/>
            <a:chExt cx="2731838" cy="189661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6A886AD-1B83-5543-9B76-1029A695E2B7}"/>
                </a:ext>
              </a:extLst>
            </p:cNvPr>
            <p:cNvSpPr txBox="1"/>
            <p:nvPr/>
          </p:nvSpPr>
          <p:spPr>
            <a:xfrm>
              <a:off x="270180" y="3276661"/>
              <a:ext cx="27318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“I believe without reasons”</a:t>
              </a: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F6B154FD-09A9-3241-A679-5266250F3264}"/>
                </a:ext>
              </a:extLst>
            </p:cNvPr>
            <p:cNvGrpSpPr/>
            <p:nvPr/>
          </p:nvGrpSpPr>
          <p:grpSpPr>
            <a:xfrm>
              <a:off x="1185279" y="1749382"/>
              <a:ext cx="838200" cy="1468459"/>
              <a:chOff x="982607" y="1749382"/>
              <a:chExt cx="838200" cy="1468459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80F2A000-D0D3-3A4B-85D2-7FDED20234A7}"/>
                  </a:ext>
                </a:extLst>
              </p:cNvPr>
              <p:cNvSpPr/>
              <p:nvPr/>
            </p:nvSpPr>
            <p:spPr>
              <a:xfrm>
                <a:off x="1096907" y="1749382"/>
                <a:ext cx="609600" cy="609600"/>
              </a:xfrm>
              <a:prstGeom prst="ellipse">
                <a:avLst/>
              </a:prstGeom>
              <a:solidFill>
                <a:srgbClr val="009E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ound Same Side Corner Rectangle 12">
                <a:extLst>
                  <a:ext uri="{FF2B5EF4-FFF2-40B4-BE49-F238E27FC236}">
                    <a16:creationId xmlns:a16="http://schemas.microsoft.com/office/drawing/2014/main" id="{36F392D9-D991-5642-8D35-C4096DB8E220}"/>
                  </a:ext>
                </a:extLst>
              </p:cNvPr>
              <p:cNvSpPr/>
              <p:nvPr/>
            </p:nvSpPr>
            <p:spPr>
              <a:xfrm>
                <a:off x="982607" y="2379641"/>
                <a:ext cx="838200" cy="838200"/>
              </a:xfrm>
              <a:prstGeom prst="round2SameRect">
                <a:avLst/>
              </a:prstGeom>
              <a:solidFill>
                <a:srgbClr val="009E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b="1" dirty="0"/>
                  <a:t>A</a:t>
                </a:r>
              </a:p>
            </p:txBody>
          </p: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EFB6564-7C2A-AD4C-99AC-F2C034E6A52F}"/>
              </a:ext>
            </a:extLst>
          </p:cNvPr>
          <p:cNvGrpSpPr/>
          <p:nvPr/>
        </p:nvGrpSpPr>
        <p:grpSpPr>
          <a:xfrm>
            <a:off x="-76200" y="930172"/>
            <a:ext cx="3936472" cy="1200210"/>
            <a:chOff x="-278872" y="930172"/>
            <a:chExt cx="3936472" cy="120021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EF017DA-EDD1-5F4E-8286-E83255E7C46B}"/>
                </a:ext>
              </a:extLst>
            </p:cNvPr>
            <p:cNvSpPr txBox="1"/>
            <p:nvPr/>
          </p:nvSpPr>
          <p:spPr>
            <a:xfrm>
              <a:off x="1776957" y="930172"/>
              <a:ext cx="188064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More “</a:t>
              </a:r>
              <a:r>
                <a:rPr lang="en-US" sz="2000" dirty="0" err="1">
                  <a:solidFill>
                    <a:srgbClr val="C00000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faith”ful</a:t>
              </a:r>
              <a:endParaRPr lang="en-US" sz="2000" dirty="0">
                <a:solidFill>
                  <a:srgbClr val="C00000"/>
                </a:solidFill>
                <a:latin typeface="Bradley Hand" pitchFamily="2" charset="77"/>
                <a:ea typeface="Brush Script MT" panose="03060802040406070304" pitchFamily="66" charset="-122"/>
                <a:cs typeface="Brush Script MT" panose="03060802040406070304" pitchFamily="66" charset="-122"/>
              </a:endParaRPr>
            </a:p>
          </p:txBody>
        </p: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116EFF6D-CEC3-D74D-BA07-455A5B8B0F44}"/>
                </a:ext>
              </a:extLst>
            </p:cNvPr>
            <p:cNvSpPr/>
            <p:nvPr/>
          </p:nvSpPr>
          <p:spPr>
            <a:xfrm rot="19252917" flipV="1">
              <a:off x="-278872" y="1368382"/>
              <a:ext cx="3541874" cy="762000"/>
            </a:xfrm>
            <a:prstGeom prst="arc">
              <a:avLst>
                <a:gd name="adj1" fmla="val 16464522"/>
                <a:gd name="adj2" fmla="val 20529920"/>
              </a:avLst>
            </a:prstGeom>
            <a:ln w="508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75A135F8-EFB3-D641-AA50-233A14F437F2}"/>
              </a:ext>
            </a:extLst>
          </p:cNvPr>
          <p:cNvGrpSpPr/>
          <p:nvPr/>
        </p:nvGrpSpPr>
        <p:grpSpPr>
          <a:xfrm>
            <a:off x="6427962" y="1752599"/>
            <a:ext cx="2411238" cy="1893394"/>
            <a:chOff x="6427962" y="1752599"/>
            <a:chExt cx="2411238" cy="189339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B09F298-31C7-9341-9F5D-421D89DED190}"/>
                </a:ext>
              </a:extLst>
            </p:cNvPr>
            <p:cNvSpPr txBox="1"/>
            <p:nvPr/>
          </p:nvSpPr>
          <p:spPr>
            <a:xfrm>
              <a:off x="6427962" y="3276661"/>
              <a:ext cx="24112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“I believe with reasons”</a:t>
              </a: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4B2738B3-2403-3B40-9C64-6F723A2B5974}"/>
                </a:ext>
              </a:extLst>
            </p:cNvPr>
            <p:cNvGrpSpPr/>
            <p:nvPr/>
          </p:nvGrpSpPr>
          <p:grpSpPr>
            <a:xfrm>
              <a:off x="7201818" y="1752599"/>
              <a:ext cx="838200" cy="1465242"/>
              <a:chOff x="7201818" y="1752599"/>
              <a:chExt cx="838200" cy="1465242"/>
            </a:xfrm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1DE0C53B-8F72-1B43-8A35-72CCA4637501}"/>
                  </a:ext>
                </a:extLst>
              </p:cNvPr>
              <p:cNvSpPr/>
              <p:nvPr/>
            </p:nvSpPr>
            <p:spPr>
              <a:xfrm>
                <a:off x="7316118" y="1752599"/>
                <a:ext cx="609600" cy="609600"/>
              </a:xfrm>
              <a:prstGeom prst="ellipse">
                <a:avLst/>
              </a:prstGeom>
              <a:solidFill>
                <a:srgbClr val="CA5C0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ound Same Side Corner Rectangle 17">
                <a:extLst>
                  <a:ext uri="{FF2B5EF4-FFF2-40B4-BE49-F238E27FC236}">
                    <a16:creationId xmlns:a16="http://schemas.microsoft.com/office/drawing/2014/main" id="{9D2846D5-678D-8140-BC64-74A705B37F10}"/>
                  </a:ext>
                </a:extLst>
              </p:cNvPr>
              <p:cNvSpPr/>
              <p:nvPr/>
            </p:nvSpPr>
            <p:spPr>
              <a:xfrm>
                <a:off x="7201818" y="2379641"/>
                <a:ext cx="838200" cy="838200"/>
              </a:xfrm>
              <a:prstGeom prst="round2SameRect">
                <a:avLst/>
              </a:prstGeom>
              <a:solidFill>
                <a:srgbClr val="CA5C0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200" b="1" dirty="0"/>
                  <a:t>B</a:t>
                </a:r>
                <a:endParaRPr lang="en-US" sz="3200" dirty="0"/>
              </a:p>
            </p:txBody>
          </p:sp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65ED328-9B6E-1048-BE09-1C56A9E1DC48}"/>
              </a:ext>
            </a:extLst>
          </p:cNvPr>
          <p:cNvGrpSpPr/>
          <p:nvPr/>
        </p:nvGrpSpPr>
        <p:grpSpPr>
          <a:xfrm>
            <a:off x="5282140" y="608704"/>
            <a:ext cx="2093612" cy="3541874"/>
            <a:chOff x="5257800" y="591262"/>
            <a:chExt cx="2093612" cy="3541874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17F0229-738E-CC4A-B1F8-D1CD992B872F}"/>
                </a:ext>
              </a:extLst>
            </p:cNvPr>
            <p:cNvSpPr txBox="1"/>
            <p:nvPr/>
          </p:nvSpPr>
          <p:spPr>
            <a:xfrm>
              <a:off x="5257800" y="930172"/>
              <a:ext cx="18437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Less “</a:t>
              </a:r>
              <a:r>
                <a:rPr lang="en-US" sz="2000" dirty="0" err="1">
                  <a:solidFill>
                    <a:srgbClr val="C00000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faith”ful</a:t>
              </a:r>
              <a:endParaRPr lang="en-US" sz="2000" dirty="0">
                <a:solidFill>
                  <a:srgbClr val="C00000"/>
                </a:solidFill>
                <a:latin typeface="Bradley Hand" pitchFamily="2" charset="77"/>
                <a:ea typeface="Brush Script MT" panose="03060802040406070304" pitchFamily="66" charset="-122"/>
                <a:cs typeface="Brush Script MT" panose="03060802040406070304" pitchFamily="66" charset="-122"/>
              </a:endParaRPr>
            </a:p>
          </p:txBody>
        </p:sp>
        <p:sp>
          <p:nvSpPr>
            <p:cNvPr id="26" name="Arc 25">
              <a:extLst>
                <a:ext uri="{FF2B5EF4-FFF2-40B4-BE49-F238E27FC236}">
                  <a16:creationId xmlns:a16="http://schemas.microsoft.com/office/drawing/2014/main" id="{DCFAD73D-FCDB-1C40-B2A6-4FBAD9B41880}"/>
                </a:ext>
              </a:extLst>
            </p:cNvPr>
            <p:cNvSpPr/>
            <p:nvPr/>
          </p:nvSpPr>
          <p:spPr>
            <a:xfrm rot="13500000" flipV="1">
              <a:off x="5199475" y="1981199"/>
              <a:ext cx="3541874" cy="762000"/>
            </a:xfrm>
            <a:prstGeom prst="arc">
              <a:avLst>
                <a:gd name="adj1" fmla="val 16464522"/>
                <a:gd name="adj2" fmla="val 20529920"/>
              </a:avLst>
            </a:prstGeom>
            <a:ln w="508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CBAD5B3D-483E-734B-8296-C73D52603264}"/>
              </a:ext>
            </a:extLst>
          </p:cNvPr>
          <p:cNvGrpSpPr/>
          <p:nvPr/>
        </p:nvGrpSpPr>
        <p:grpSpPr>
          <a:xfrm>
            <a:off x="258831" y="4038600"/>
            <a:ext cx="8580369" cy="971591"/>
            <a:chOff x="258831" y="5028418"/>
            <a:chExt cx="8580369" cy="97159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FD548CFD-CF2F-3047-8138-38BEEC0ACCF9}"/>
                </a:ext>
              </a:extLst>
            </p:cNvPr>
            <p:cNvSpPr txBox="1"/>
            <p:nvPr/>
          </p:nvSpPr>
          <p:spPr>
            <a:xfrm>
              <a:off x="258831" y="5630677"/>
              <a:ext cx="31549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Low knowledge of the evidence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1EC6A2E-9C9F-A74C-A8E1-4CD2E69FB5E9}"/>
                </a:ext>
              </a:extLst>
            </p:cNvPr>
            <p:cNvSpPr txBox="1"/>
            <p:nvPr/>
          </p:nvSpPr>
          <p:spPr>
            <a:xfrm>
              <a:off x="5434539" y="5599464"/>
              <a:ext cx="3404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High knowledge of the evidence</a:t>
              </a:r>
            </a:p>
          </p:txBody>
        </p:sp>
        <p:sp>
          <p:nvSpPr>
            <p:cNvPr id="3" name="Right Triangle 2">
              <a:extLst>
                <a:ext uri="{FF2B5EF4-FFF2-40B4-BE49-F238E27FC236}">
                  <a16:creationId xmlns:a16="http://schemas.microsoft.com/office/drawing/2014/main" id="{6710EC85-50AC-FB44-8AB6-5C8162C74EB7}"/>
                </a:ext>
              </a:extLst>
            </p:cNvPr>
            <p:cNvSpPr/>
            <p:nvPr/>
          </p:nvSpPr>
          <p:spPr>
            <a:xfrm flipH="1">
              <a:off x="270180" y="5028418"/>
              <a:ext cx="8569020" cy="524059"/>
            </a:xfrm>
            <a:prstGeom prst="rtTriangl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F387443-61CB-7C4A-8FC7-44D8FB1B19E0}"/>
              </a:ext>
            </a:extLst>
          </p:cNvPr>
          <p:cNvSpPr txBox="1"/>
          <p:nvPr/>
        </p:nvSpPr>
        <p:spPr>
          <a:xfrm>
            <a:off x="258831" y="5506120"/>
            <a:ext cx="85690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Faith: </a:t>
            </a:r>
            <a:r>
              <a:rPr lang="en-US" sz="2400" dirty="0"/>
              <a:t>believing without reason or evidence</a:t>
            </a:r>
            <a:br>
              <a:rPr lang="en-US" sz="2400" dirty="0"/>
            </a:br>
            <a:r>
              <a:rPr lang="en-US" sz="2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(as a thought experiment)</a:t>
            </a:r>
          </a:p>
        </p:txBody>
      </p:sp>
    </p:spTree>
    <p:extLst>
      <p:ext uri="{BB962C8B-B14F-4D97-AF65-F5344CB8AC3E}">
        <p14:creationId xmlns:p14="http://schemas.microsoft.com/office/powerpoint/2010/main" val="2498472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738E1E5-C42A-7441-9238-0A5B6B194B7A}"/>
              </a:ext>
            </a:extLst>
          </p:cNvPr>
          <p:cNvGrpSpPr/>
          <p:nvPr/>
        </p:nvGrpSpPr>
        <p:grpSpPr>
          <a:xfrm>
            <a:off x="2269700" y="3760836"/>
            <a:ext cx="1295400" cy="1147465"/>
            <a:chOff x="3581401" y="609600"/>
            <a:chExt cx="1295400" cy="114746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5322F88-8253-BB41-B5C2-3CD9668AD64A}"/>
                </a:ext>
              </a:extLst>
            </p:cNvPr>
            <p:cNvSpPr txBox="1"/>
            <p:nvPr/>
          </p:nvSpPr>
          <p:spPr>
            <a:xfrm>
              <a:off x="3919242" y="609600"/>
              <a:ext cx="60785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>
                  <a:solidFill>
                    <a:srgbClr val="01B902"/>
                  </a:solidFill>
                  <a:latin typeface="+mj-lt"/>
                  <a:ea typeface="Verdana" panose="020B0604030504040204" pitchFamily="34" charset="0"/>
                  <a:cs typeface="Verdana" panose="020B0604030504040204" pitchFamily="34" charset="0"/>
                </a:rPr>
                <a:t>✓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CA1E542-9638-3943-A8B3-4C66986C4B3A}"/>
                </a:ext>
              </a:extLst>
            </p:cNvPr>
            <p:cNvSpPr txBox="1"/>
            <p:nvPr/>
          </p:nvSpPr>
          <p:spPr>
            <a:xfrm>
              <a:off x="3581401" y="1295400"/>
              <a:ext cx="1295400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1B902"/>
                  </a:solidFill>
                </a:rPr>
                <a:t>Jacob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4B37308-9200-7B4A-A1FF-3A65FCB57B5A}"/>
              </a:ext>
            </a:extLst>
          </p:cNvPr>
          <p:cNvGrpSpPr/>
          <p:nvPr/>
        </p:nvGrpSpPr>
        <p:grpSpPr>
          <a:xfrm>
            <a:off x="4183741" y="3733579"/>
            <a:ext cx="1295400" cy="1147465"/>
            <a:chOff x="3581401" y="609600"/>
            <a:chExt cx="1295400" cy="114746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41C951F-48EB-864C-9DF8-6CCADCBD20FD}"/>
                </a:ext>
              </a:extLst>
            </p:cNvPr>
            <p:cNvSpPr txBox="1"/>
            <p:nvPr/>
          </p:nvSpPr>
          <p:spPr>
            <a:xfrm>
              <a:off x="3919242" y="609600"/>
              <a:ext cx="64633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>
                  <a:solidFill>
                    <a:srgbClr val="C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✕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2F0A0AC-B47C-4943-A944-099C0A57ABB8}"/>
                </a:ext>
              </a:extLst>
            </p:cNvPr>
            <p:cNvSpPr txBox="1"/>
            <p:nvPr/>
          </p:nvSpPr>
          <p:spPr>
            <a:xfrm>
              <a:off x="3581401" y="1295400"/>
              <a:ext cx="1295400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C00000"/>
                  </a:solidFill>
                </a:rPr>
                <a:t>Esau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9A353BE-3712-7540-B079-09BDB2F6B2D9}"/>
              </a:ext>
            </a:extLst>
          </p:cNvPr>
          <p:cNvGrpSpPr/>
          <p:nvPr/>
        </p:nvGrpSpPr>
        <p:grpSpPr>
          <a:xfrm>
            <a:off x="3238041" y="1985444"/>
            <a:ext cx="1295400" cy="1147465"/>
            <a:chOff x="3581401" y="609600"/>
            <a:chExt cx="1295400" cy="114746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979E0A3-AB72-3A49-8036-925BEB1CE377}"/>
                </a:ext>
              </a:extLst>
            </p:cNvPr>
            <p:cNvSpPr txBox="1"/>
            <p:nvPr/>
          </p:nvSpPr>
          <p:spPr>
            <a:xfrm>
              <a:off x="3919242" y="609600"/>
              <a:ext cx="60785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>
                  <a:solidFill>
                    <a:srgbClr val="01B902"/>
                  </a:solidFill>
                  <a:latin typeface="+mj-lt"/>
                  <a:ea typeface="Verdana" panose="020B0604030504040204" pitchFamily="34" charset="0"/>
                  <a:cs typeface="Verdana" panose="020B0604030504040204" pitchFamily="34" charset="0"/>
                </a:rPr>
                <a:t>✓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0D8FB1A-28C4-D54C-9F92-FA7CCBE97848}"/>
                </a:ext>
              </a:extLst>
            </p:cNvPr>
            <p:cNvSpPr txBox="1"/>
            <p:nvPr/>
          </p:nvSpPr>
          <p:spPr>
            <a:xfrm>
              <a:off x="3581401" y="1295400"/>
              <a:ext cx="1295400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1B902"/>
                  </a:solidFill>
                </a:rPr>
                <a:t>Isaac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44AB891-A9F8-1E4D-9CCE-D722ED3D81F7}"/>
              </a:ext>
            </a:extLst>
          </p:cNvPr>
          <p:cNvGrpSpPr/>
          <p:nvPr/>
        </p:nvGrpSpPr>
        <p:grpSpPr>
          <a:xfrm>
            <a:off x="5029200" y="1985444"/>
            <a:ext cx="1295400" cy="1147465"/>
            <a:chOff x="3581401" y="609600"/>
            <a:chExt cx="1295400" cy="114746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1094957-F590-594A-97E4-F4764ED83232}"/>
                </a:ext>
              </a:extLst>
            </p:cNvPr>
            <p:cNvSpPr txBox="1"/>
            <p:nvPr/>
          </p:nvSpPr>
          <p:spPr>
            <a:xfrm>
              <a:off x="3919242" y="609600"/>
              <a:ext cx="64633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>
                  <a:solidFill>
                    <a:srgbClr val="C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✕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7ADB320-5451-7C4B-A2D5-9C503FEC8710}"/>
                </a:ext>
              </a:extLst>
            </p:cNvPr>
            <p:cNvSpPr txBox="1"/>
            <p:nvPr/>
          </p:nvSpPr>
          <p:spPr>
            <a:xfrm>
              <a:off x="3581401" y="1295400"/>
              <a:ext cx="1295400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C00000"/>
                  </a:solidFill>
                </a:rPr>
                <a:t>Ishmael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F47C323-B82B-1144-9227-22A14F6E2930}"/>
              </a:ext>
            </a:extLst>
          </p:cNvPr>
          <p:cNvGrpSpPr/>
          <p:nvPr/>
        </p:nvGrpSpPr>
        <p:grpSpPr>
          <a:xfrm>
            <a:off x="4183741" y="304800"/>
            <a:ext cx="1295400" cy="1147465"/>
            <a:chOff x="3581401" y="609600"/>
            <a:chExt cx="1295400" cy="114746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EBB8BAF-56F5-3343-9031-5265AFA2DF7E}"/>
                </a:ext>
              </a:extLst>
            </p:cNvPr>
            <p:cNvSpPr txBox="1"/>
            <p:nvPr/>
          </p:nvSpPr>
          <p:spPr>
            <a:xfrm>
              <a:off x="3919242" y="609600"/>
              <a:ext cx="60785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>
                  <a:solidFill>
                    <a:srgbClr val="01B902"/>
                  </a:solidFill>
                  <a:latin typeface="+mj-lt"/>
                  <a:ea typeface="Verdana" panose="020B0604030504040204" pitchFamily="34" charset="0"/>
                  <a:cs typeface="Verdana" panose="020B0604030504040204" pitchFamily="34" charset="0"/>
                </a:rPr>
                <a:t>✓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037F2E4-ED1D-0543-9174-95978D507C28}"/>
                </a:ext>
              </a:extLst>
            </p:cNvPr>
            <p:cNvSpPr txBox="1"/>
            <p:nvPr/>
          </p:nvSpPr>
          <p:spPr>
            <a:xfrm>
              <a:off x="3581401" y="1295400"/>
              <a:ext cx="1295400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1B902"/>
                  </a:solidFill>
                </a:rPr>
                <a:t>Abraham</a:t>
              </a:r>
            </a:p>
          </p:txBody>
        </p:sp>
      </p:grp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546067EF-63A4-4B4D-A02A-751E275EBD05}"/>
              </a:ext>
            </a:extLst>
          </p:cNvPr>
          <p:cNvCxnSpPr>
            <a:cxnSpLocks/>
            <a:stCxn id="18" idx="2"/>
            <a:endCxn id="14" idx="0"/>
          </p:cNvCxnSpPr>
          <p:nvPr/>
        </p:nvCxnSpPr>
        <p:spPr>
          <a:xfrm rot="16200000" flipH="1">
            <a:off x="4994235" y="1289471"/>
            <a:ext cx="533179" cy="858766"/>
          </a:xfrm>
          <a:prstGeom prst="bentConnector3">
            <a:avLst>
              <a:gd name="adj1" fmla="val 50000"/>
            </a:avLst>
          </a:prstGeom>
          <a:ln w="19050">
            <a:solidFill>
              <a:srgbClr val="C0000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38FFAEA3-1EF8-0146-AB56-3E77637F2F05}"/>
              </a:ext>
            </a:extLst>
          </p:cNvPr>
          <p:cNvCxnSpPr>
            <a:stCxn id="18" idx="2"/>
            <a:endCxn id="11" idx="0"/>
          </p:cNvCxnSpPr>
          <p:nvPr/>
        </p:nvCxnSpPr>
        <p:spPr>
          <a:xfrm rot="5400000">
            <a:off x="4089038" y="1243040"/>
            <a:ext cx="533179" cy="951629"/>
          </a:xfrm>
          <a:prstGeom prst="bentConnector3">
            <a:avLst/>
          </a:prstGeom>
          <a:ln w="19050">
            <a:solidFill>
              <a:srgbClr val="01B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169709F-3A27-5D49-BD15-3EEF128139E9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3879811" y="3446872"/>
            <a:ext cx="964937" cy="286707"/>
          </a:xfrm>
          <a:prstGeom prst="bentConnector2">
            <a:avLst/>
          </a:prstGeom>
          <a:ln w="19050">
            <a:solidFill>
              <a:srgbClr val="C0000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84E13B72-9935-5848-9A6B-7D55F8093A07}"/>
              </a:ext>
            </a:extLst>
          </p:cNvPr>
          <p:cNvCxnSpPr>
            <a:cxnSpLocks/>
            <a:stCxn id="12" idx="2"/>
            <a:endCxn id="4" idx="0"/>
          </p:cNvCxnSpPr>
          <p:nvPr/>
        </p:nvCxnSpPr>
        <p:spPr>
          <a:xfrm rot="5400000">
            <a:off x="3084643" y="2959737"/>
            <a:ext cx="627927" cy="974270"/>
          </a:xfrm>
          <a:prstGeom prst="bentConnector3">
            <a:avLst>
              <a:gd name="adj1" fmla="val 50000"/>
            </a:avLst>
          </a:prstGeom>
          <a:ln w="19050">
            <a:solidFill>
              <a:srgbClr val="01B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AD9B418-1320-7541-90DB-C904299F7EAB}"/>
              </a:ext>
            </a:extLst>
          </p:cNvPr>
          <p:cNvGrpSpPr/>
          <p:nvPr/>
        </p:nvGrpSpPr>
        <p:grpSpPr>
          <a:xfrm>
            <a:off x="2263770" y="5414444"/>
            <a:ext cx="1295400" cy="1147465"/>
            <a:chOff x="3581401" y="609600"/>
            <a:chExt cx="1295400" cy="1147465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9620320-A1D1-2A4F-A5F3-67DFAA1C70AF}"/>
                </a:ext>
              </a:extLst>
            </p:cNvPr>
            <p:cNvSpPr txBox="1"/>
            <p:nvPr/>
          </p:nvSpPr>
          <p:spPr>
            <a:xfrm>
              <a:off x="3919242" y="609600"/>
              <a:ext cx="60785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dirty="0">
                  <a:solidFill>
                    <a:srgbClr val="01B902"/>
                  </a:solidFill>
                  <a:latin typeface="+mj-lt"/>
                  <a:ea typeface="Verdana" panose="020B0604030504040204" pitchFamily="34" charset="0"/>
                  <a:cs typeface="Verdana" panose="020B0604030504040204" pitchFamily="34" charset="0"/>
                </a:rPr>
                <a:t>✓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974DC55-44CD-FB45-9F67-E03854FA0D46}"/>
                </a:ext>
              </a:extLst>
            </p:cNvPr>
            <p:cNvSpPr txBox="1"/>
            <p:nvPr/>
          </p:nvSpPr>
          <p:spPr>
            <a:xfrm>
              <a:off x="3581401" y="1295400"/>
              <a:ext cx="1295400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1B902"/>
                  </a:solidFill>
                </a:rPr>
                <a:t>Jesus</a:t>
              </a:r>
            </a:p>
          </p:txBody>
        </p:sp>
      </p:grp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3EB3B3F6-F159-8F46-87F6-3719BC3488D2}"/>
              </a:ext>
            </a:extLst>
          </p:cNvPr>
          <p:cNvCxnSpPr/>
          <p:nvPr/>
        </p:nvCxnSpPr>
        <p:spPr>
          <a:xfrm>
            <a:off x="2911470" y="4908301"/>
            <a:ext cx="0" cy="434408"/>
          </a:xfrm>
          <a:prstGeom prst="line">
            <a:avLst/>
          </a:prstGeom>
          <a:ln w="19050">
            <a:solidFill>
              <a:srgbClr val="01B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7966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2 Corinthians 4:18 and</a:t>
            </a:r>
            <a:br>
              <a:rPr lang="en-US" dirty="0"/>
            </a:br>
            <a:r>
              <a:rPr lang="en-US" dirty="0"/>
              <a:t>2 Corinthians 5:7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2250408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392D1-A4F5-744A-9239-99BC6612F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8686800" cy="3962400"/>
          </a:xfrm>
        </p:spPr>
        <p:txBody>
          <a:bodyPr anchor="b" anchorCtr="0">
            <a:normAutofit/>
          </a:bodyPr>
          <a:lstStyle/>
          <a:p>
            <a:pPr>
              <a:tabLst>
                <a:tab pos="91440" algn="l"/>
              </a:tabLst>
            </a:pPr>
            <a:r>
              <a:rPr lang="en-US" sz="3700" dirty="0"/>
              <a:t>“</a:t>
            </a:r>
            <a:r>
              <a:rPr lang="en-US" sz="3700" b="1" dirty="0">
                <a:highlight>
                  <a:srgbClr val="C00002"/>
                </a:highlight>
              </a:rPr>
              <a:t>Convictions are about what matters to us </a:t>
            </a:r>
            <a:r>
              <a:rPr lang="en-US" sz="3700" dirty="0"/>
              <a:t>. Most importantly, they signify to others what kind of person – parent, friend, citizen – we take ourselves to be</a:t>
            </a:r>
            <a:br>
              <a:rPr lang="en-US" sz="3700" dirty="0"/>
            </a:br>
            <a:r>
              <a:rPr lang="en-US" sz="3700" dirty="0">
                <a:highlight>
                  <a:srgbClr val="C00002"/>
                </a:highlight>
              </a:rPr>
              <a:t> </a:t>
            </a:r>
            <a:r>
              <a:rPr lang="en-US" sz="3700" b="1" dirty="0">
                <a:highlight>
                  <a:srgbClr val="C00002"/>
                </a:highlight>
              </a:rPr>
              <a:t>They reflect </a:t>
            </a:r>
            <a:r>
              <a:rPr lang="en-US" sz="3700" b="1">
                <a:highlight>
                  <a:srgbClr val="C00002"/>
                </a:highlight>
              </a:rPr>
              <a:t>our self-identity </a:t>
            </a:r>
            <a:r>
              <a:rPr lang="en-US" sz="3700"/>
              <a:t>.”</a:t>
            </a:r>
            <a:endParaRPr lang="en-US" sz="37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591E0-89A3-7048-B1C5-91B4FFFB65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4300" y="4495800"/>
            <a:ext cx="8915400" cy="1371600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US" sz="4400" cap="all" dirty="0">
                <a:solidFill>
                  <a:srgbClr val="009EC0"/>
                </a:solidFill>
              </a:rPr>
              <a:t>Michael Patrick Lynch</a:t>
            </a:r>
            <a:br>
              <a:rPr lang="en-US" sz="4400" dirty="0">
                <a:solidFill>
                  <a:srgbClr val="009EC0"/>
                </a:solidFill>
              </a:rPr>
            </a:br>
            <a:r>
              <a:rPr lang="en-US" sz="4400" b="0" i="1" dirty="0">
                <a:solidFill>
                  <a:srgbClr val="009EC0"/>
                </a:solidFill>
              </a:rPr>
              <a:t>‘Always Sticking to Your Convictions’ Sounds Like a Good Thing – But It Isn’t</a:t>
            </a:r>
          </a:p>
        </p:txBody>
      </p:sp>
    </p:spTree>
    <p:extLst>
      <p:ext uri="{BB962C8B-B14F-4D97-AF65-F5344CB8AC3E}">
        <p14:creationId xmlns:p14="http://schemas.microsoft.com/office/powerpoint/2010/main" val="9384774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List other verses that indicate that faith is not an irrational act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3689255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392D1-A4F5-744A-9239-99BC6612F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8686800" cy="3962400"/>
          </a:xfrm>
        </p:spPr>
        <p:txBody>
          <a:bodyPr anchor="b" anchorCtr="0">
            <a:normAutofit/>
          </a:bodyPr>
          <a:lstStyle/>
          <a:p>
            <a:pPr>
              <a:tabLst>
                <a:tab pos="91440" algn="l"/>
              </a:tabLst>
            </a:pPr>
            <a:r>
              <a:rPr lang="en-US" dirty="0"/>
              <a:t>“God’s </a:t>
            </a:r>
            <a:r>
              <a:rPr lang="en-US" dirty="0" err="1"/>
              <a:t>dikaiosyne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[righteousness]</a:t>
            </a:r>
            <a:r>
              <a:rPr lang="en-US" dirty="0"/>
              <a:t> is </a:t>
            </a:r>
            <a:r>
              <a:rPr lang="en-US" b="1" dirty="0">
                <a:highlight>
                  <a:srgbClr val="C00002"/>
                </a:highlight>
              </a:rPr>
              <a:t>not an attribute but a power </a:t>
            </a:r>
            <a:r>
              <a:rPr lang="en-US" b="1" dirty="0"/>
              <a:t>,</a:t>
            </a:r>
            <a:r>
              <a:rPr lang="en-US" dirty="0"/>
              <a:t> namely, ‘a power that brings salvation to pass.’”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591E0-89A3-7048-B1C5-91B4FFFB65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4300" y="4495800"/>
            <a:ext cx="8915400" cy="1371600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4400" cap="all" dirty="0">
                <a:solidFill>
                  <a:srgbClr val="009EC0"/>
                </a:solidFill>
              </a:rPr>
              <a:t>Fleming Rutledge</a:t>
            </a:r>
            <a:br>
              <a:rPr lang="en-US" sz="4400" dirty="0">
                <a:solidFill>
                  <a:srgbClr val="009EC0"/>
                </a:solidFill>
              </a:rPr>
            </a:br>
            <a:r>
              <a:rPr lang="en-US" sz="4400" b="0" i="1" dirty="0">
                <a:solidFill>
                  <a:srgbClr val="009EC0"/>
                </a:solidFill>
              </a:rPr>
              <a:t>The Crucifixion (page 328)</a:t>
            </a:r>
          </a:p>
        </p:txBody>
      </p:sp>
    </p:spTree>
    <p:extLst>
      <p:ext uri="{BB962C8B-B14F-4D97-AF65-F5344CB8AC3E}">
        <p14:creationId xmlns:p14="http://schemas.microsoft.com/office/powerpoint/2010/main" val="2726019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739438" y="10"/>
            <a:ext cx="6404562" cy="6963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“God’s </a:t>
            </a:r>
            <a:r>
              <a:rPr lang="en-US" sz="3200" dirty="0" err="1"/>
              <a:t>dikaiosyne</a:t>
            </a:r>
            <a:r>
              <a:rPr lang="en-US" sz="3200" dirty="0"/>
              <a:t> </a:t>
            </a:r>
            <a:r>
              <a:rPr lang="en-US" sz="3200" dirty="0">
                <a:solidFill>
                  <a:schemeClr val="tx1">
                    <a:lumMod val="50000"/>
                  </a:schemeClr>
                </a:solidFill>
              </a:rPr>
              <a:t>[righteousness]</a:t>
            </a:r>
            <a:r>
              <a:rPr lang="en-US" sz="3200" dirty="0"/>
              <a:t> is </a:t>
            </a:r>
            <a:r>
              <a:rPr lang="en-US" sz="3200" b="1" dirty="0">
                <a:highlight>
                  <a:srgbClr val="C00002"/>
                </a:highlight>
              </a:rPr>
              <a:t>not an attribute but a power </a:t>
            </a:r>
            <a:r>
              <a:rPr lang="en-US" sz="3200" b="1" dirty="0"/>
              <a:t>,</a:t>
            </a:r>
            <a:r>
              <a:rPr lang="en-US" sz="3200" dirty="0"/>
              <a:t> namely, ‘a power that brings salvation to pass.’”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FLEMING RUTLEDGE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The Crucifixion (page 328)</a:t>
            </a:r>
          </a:p>
        </p:txBody>
      </p:sp>
    </p:spTree>
    <p:extLst>
      <p:ext uri="{BB962C8B-B14F-4D97-AF65-F5344CB8AC3E}">
        <p14:creationId xmlns:p14="http://schemas.microsoft.com/office/powerpoint/2010/main" val="1140489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1.11111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392D1-A4F5-744A-9239-99BC6612F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8686800" cy="3962400"/>
          </a:xfrm>
        </p:spPr>
        <p:txBody>
          <a:bodyPr anchor="b" anchorCtr="0">
            <a:normAutofit/>
          </a:bodyPr>
          <a:lstStyle/>
          <a:p>
            <a:pPr>
              <a:tabLst>
                <a:tab pos="91440" algn="l"/>
              </a:tabLst>
            </a:pPr>
            <a:r>
              <a:rPr lang="en-US" sz="4300" dirty="0"/>
              <a:t>“</a:t>
            </a:r>
            <a:r>
              <a:rPr lang="en-US" dirty="0"/>
              <a:t>God has no attitudes which are not actions; </a:t>
            </a:r>
            <a:r>
              <a:rPr lang="en-US" dirty="0">
                <a:highlight>
                  <a:srgbClr val="C00002"/>
                </a:highlight>
              </a:rPr>
              <a:t> the two things are one </a:t>
            </a:r>
            <a:r>
              <a:rPr lang="en-US" dirty="0"/>
              <a:t>.</a:t>
            </a:r>
            <a:r>
              <a:rPr lang="en-US" sz="4300" dirty="0"/>
              <a:t>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591E0-89A3-7048-B1C5-91B4FFFB65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4300" y="4495800"/>
            <a:ext cx="8915400" cy="1371600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4400" cap="all" dirty="0">
                <a:solidFill>
                  <a:srgbClr val="009EC0"/>
                </a:solidFill>
              </a:rPr>
              <a:t>Austin Farrer</a:t>
            </a:r>
            <a:br>
              <a:rPr lang="en-US" sz="4400" dirty="0">
                <a:solidFill>
                  <a:srgbClr val="009EC0"/>
                </a:solidFill>
              </a:rPr>
            </a:br>
            <a:r>
              <a:rPr lang="en-US" sz="4400" b="0" i="1" dirty="0">
                <a:solidFill>
                  <a:srgbClr val="009EC0"/>
                </a:solidFill>
              </a:rPr>
              <a:t>Saving Belief (page 106)</a:t>
            </a:r>
          </a:p>
        </p:txBody>
      </p:sp>
    </p:spTree>
    <p:extLst>
      <p:ext uri="{BB962C8B-B14F-4D97-AF65-F5344CB8AC3E}">
        <p14:creationId xmlns:p14="http://schemas.microsoft.com/office/powerpoint/2010/main" val="800204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981198" y="0"/>
            <a:ext cx="1219200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ARON RA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Former president of the Atheist Alliance of America </a:t>
            </a:r>
          </a:p>
          <a:p>
            <a:endParaRPr lang="en-US" sz="2000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468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1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List examples of Christians in the New Testament that had been skeptical but came to believe that Jesus resurrected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046282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152400" y="-27936"/>
            <a:ext cx="12420600" cy="6900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“But universities are about reason, pure and simple. </a:t>
            </a:r>
            <a:r>
              <a:rPr lang="en-US" sz="2400" b="1" dirty="0"/>
              <a:t> </a:t>
            </a:r>
            <a:r>
              <a:rPr lang="en-US" sz="2400" b="1" dirty="0">
                <a:highlight>
                  <a:srgbClr val="C00002"/>
                </a:highlight>
              </a:rPr>
              <a:t>Faith—believing something without good reasons to do so </a:t>
            </a:r>
            <a:r>
              <a:rPr lang="en-US" sz="2400" dirty="0"/>
              <a:t>—has no place in anything but a religious institution, and our society has no shortage of these.”</a:t>
            </a:r>
            <a:endParaRPr lang="en-US" sz="24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STEVEN PINKER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Less Faith, More Reason</a:t>
            </a:r>
          </a:p>
        </p:txBody>
      </p:sp>
    </p:spTree>
    <p:extLst>
      <p:ext uri="{BB962C8B-B14F-4D97-AF65-F5344CB8AC3E}">
        <p14:creationId xmlns:p14="http://schemas.microsoft.com/office/powerpoint/2010/main" val="4250255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Summarize the critics' viewpoint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94317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List out the claims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699833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questions would you ask this person?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418899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3810000"/>
            <a:ext cx="37471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Definition of faith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STANFORD ENCYCLOPEDIA OF PHILOSOPHY</a:t>
            </a:r>
            <a:br>
              <a:rPr lang="en-US" sz="24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https://</a:t>
            </a:r>
            <a:r>
              <a:rPr lang="en-US" sz="2000" i="1" dirty="0" err="1">
                <a:solidFill>
                  <a:schemeClr val="tx1"/>
                </a:solidFill>
              </a:rPr>
              <a:t>plato.stanford.edu</a:t>
            </a:r>
            <a:r>
              <a:rPr lang="en-US" sz="2000" i="1" dirty="0">
                <a:solidFill>
                  <a:schemeClr val="tx1"/>
                </a:solidFill>
              </a:rPr>
              <a:t>/entries/faith/</a:t>
            </a:r>
            <a:endParaRPr lang="en-US" sz="2400" i="1" dirty="0">
              <a:solidFill>
                <a:schemeClr val="tx1"/>
              </a:solidFill>
            </a:endParaRPr>
          </a:p>
        </p:txBody>
      </p:sp>
      <p:pic>
        <p:nvPicPr>
          <p:cNvPr id="9" name="StanfordFaith" descr="StanfordFaith">
            <a:hlinkClick r:id="" action="ppaction://media"/>
            <a:extLst>
              <a:ext uri="{FF2B5EF4-FFF2-40B4-BE49-F238E27FC236}">
                <a16:creationId xmlns:a16="http://schemas.microsoft.com/office/drawing/2014/main" id="{D4B8458C-D9A8-2642-941B-644E32DD8B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4386" y="1066800"/>
            <a:ext cx="4466391" cy="4119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094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2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1.85185E-6 " pathEditMode="relative" rAng="0" ptsTypes="AA">
                                      <p:cBhvr>
                                        <p:cTn id="18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5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800"/>
                            </p:stCondLst>
                            <p:childTnLst>
                              <p:par>
                                <p:cTn id="28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0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  <p:bldLst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Hebrews 11:1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101367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8E50748-036B-E142-AEF6-65352B0CB6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986469"/>
              </p:ext>
            </p:extLst>
          </p:nvPr>
        </p:nvGraphicFramePr>
        <p:xfrm>
          <a:off x="114300" y="304800"/>
          <a:ext cx="8915400" cy="53416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3623029985"/>
                    </a:ext>
                  </a:extLst>
                </a:gridCol>
                <a:gridCol w="7162800">
                  <a:extLst>
                    <a:ext uri="{9D8B030D-6E8A-4147-A177-3AD203B41FA5}">
                      <a16:colId xmlns:a16="http://schemas.microsoft.com/office/drawing/2014/main" val="4294323797"/>
                    </a:ext>
                  </a:extLst>
                </a:gridCol>
              </a:tblGrid>
              <a:tr h="87630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1" i="0" u="none" strike="noStrike" dirty="0">
                          <a:solidFill>
                            <a:srgbClr val="009EC0"/>
                          </a:solidFill>
                          <a:effectLst/>
                          <a:latin typeface="Arial" panose="020B0604020202020204" pitchFamily="34" charset="0"/>
                        </a:rPr>
                        <a:t>Noah</a:t>
                      </a:r>
                      <a:endParaRPr lang="en-US" sz="2700" b="1" dirty="0">
                        <a:solidFill>
                          <a:srgbClr val="009EC0"/>
                        </a:solidFill>
                        <a:effectLst/>
                      </a:endParaRPr>
                    </a:p>
                  </a:txBody>
                  <a:tcPr marL="63500" marR="63500" marT="274320" marB="182880">
                    <a:lnB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Built an ark for a future flood</a:t>
                      </a:r>
                      <a:endParaRPr lang="en-US" sz="27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274320" marB="182880">
                    <a:lnB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2000535"/>
                  </a:ext>
                </a:extLst>
              </a:tr>
              <a:tr h="87630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1" i="0" u="none" strike="noStrike" dirty="0">
                          <a:solidFill>
                            <a:srgbClr val="009EC0"/>
                          </a:solidFill>
                          <a:effectLst/>
                          <a:latin typeface="Arial" panose="020B0604020202020204" pitchFamily="34" charset="0"/>
                        </a:rPr>
                        <a:t>Abraham</a:t>
                      </a:r>
                      <a:endParaRPr lang="en-US" sz="2700" b="1" dirty="0">
                        <a:solidFill>
                          <a:srgbClr val="009EC0"/>
                        </a:solidFill>
                        <a:effectLst/>
                      </a:endParaRPr>
                    </a:p>
                  </a:txBody>
                  <a:tcPr marL="63500" marR="63500" marT="274320" marB="182880">
                    <a:lnT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Left his homeland to a yet unknown location</a:t>
                      </a:r>
                      <a:endParaRPr lang="en-US" sz="27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274320" marB="182880">
                    <a:lnT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0484482"/>
                  </a:ext>
                </a:extLst>
              </a:tr>
              <a:tr h="87630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1" i="0" u="none" strike="noStrike" dirty="0">
                          <a:solidFill>
                            <a:srgbClr val="009EC0"/>
                          </a:solidFill>
                          <a:effectLst/>
                          <a:latin typeface="Arial" panose="020B0604020202020204" pitchFamily="34" charset="0"/>
                        </a:rPr>
                        <a:t>Sarah</a:t>
                      </a:r>
                      <a:endParaRPr lang="en-US" sz="2700" b="1" dirty="0">
                        <a:solidFill>
                          <a:srgbClr val="009EC0"/>
                        </a:solidFill>
                        <a:effectLst/>
                      </a:endParaRPr>
                    </a:p>
                  </a:txBody>
                  <a:tcPr marL="63500" marR="63500" marT="274320" marB="182880">
                    <a:lnT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Believed the promise of a future pregnancy</a:t>
                      </a:r>
                      <a:endParaRPr lang="en-US" sz="27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274320" marB="182880">
                    <a:lnT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4031315"/>
                  </a:ext>
                </a:extLst>
              </a:tr>
              <a:tr h="87630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1" i="0" u="none" strike="noStrike" dirty="0">
                          <a:solidFill>
                            <a:srgbClr val="009EC0"/>
                          </a:solidFill>
                          <a:effectLst/>
                          <a:latin typeface="Arial" panose="020B0604020202020204" pitchFamily="34" charset="0"/>
                        </a:rPr>
                        <a:t>Joseph</a:t>
                      </a:r>
                      <a:endParaRPr lang="en-US" sz="2700" b="1" dirty="0">
                        <a:solidFill>
                          <a:srgbClr val="009EC0"/>
                        </a:solidFill>
                        <a:effectLst/>
                      </a:endParaRPr>
                    </a:p>
                  </a:txBody>
                  <a:tcPr marL="63500" marR="63500" marT="274320" marB="182880">
                    <a:lnT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Spoke of the coming exodus</a:t>
                      </a:r>
                      <a:endParaRPr lang="en-US" sz="27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274320" marB="182880">
                    <a:lnT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5623234"/>
                  </a:ext>
                </a:extLst>
              </a:tr>
              <a:tr h="87630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1" i="0" u="none" strike="noStrike" dirty="0">
                          <a:solidFill>
                            <a:srgbClr val="009EC0"/>
                          </a:solidFill>
                          <a:effectLst/>
                          <a:latin typeface="Arial" panose="020B0604020202020204" pitchFamily="34" charset="0"/>
                        </a:rPr>
                        <a:t>Moses</a:t>
                      </a:r>
                      <a:endParaRPr lang="en-US" sz="2700" b="1" dirty="0">
                        <a:solidFill>
                          <a:srgbClr val="009EC0"/>
                        </a:solidFill>
                        <a:effectLst/>
                      </a:endParaRPr>
                    </a:p>
                  </a:txBody>
                  <a:tcPr marL="63500" marR="63500" marT="274320" marB="182880">
                    <a:lnT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Valued disgrace for Christ (and future reward)</a:t>
                      </a:r>
                      <a:endParaRPr lang="en-US" sz="2700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274320" marB="274320">
                    <a:lnT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3344222"/>
                  </a:ext>
                </a:extLst>
              </a:tr>
              <a:tr h="87630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1" i="0" u="none" strike="noStrike" dirty="0">
                          <a:solidFill>
                            <a:srgbClr val="009EC0"/>
                          </a:solidFill>
                          <a:effectLst/>
                          <a:latin typeface="Arial" panose="020B0604020202020204" pitchFamily="34" charset="0"/>
                        </a:rPr>
                        <a:t>Rahab</a:t>
                      </a:r>
                      <a:endParaRPr lang="en-US" sz="2700" b="1" dirty="0">
                        <a:solidFill>
                          <a:srgbClr val="009EC0"/>
                        </a:solidFill>
                        <a:effectLst/>
                      </a:endParaRPr>
                    </a:p>
                  </a:txBody>
                  <a:tcPr marL="63500" marR="63500" marT="274320" marB="182880">
                    <a:lnT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Saved the spies so she could be later saved</a:t>
                      </a:r>
                      <a:endParaRPr lang="en-US" sz="27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274320" marB="182880">
                    <a:lnT w="12700" cap="flat" cmpd="sng" algn="ctr">
                      <a:solidFill>
                        <a:schemeClr val="bg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706107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1076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2406</TotalTime>
  <Words>473</Words>
  <Application>Microsoft Macintosh PowerPoint</Application>
  <PresentationFormat>On-screen Show (4:3)</PresentationFormat>
  <Paragraphs>70</Paragraphs>
  <Slides>20</Slides>
  <Notes>0</Notes>
  <HiddenSlides>2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Avenir Book</vt:lpstr>
      <vt:lpstr>Bradley Hand</vt:lpstr>
      <vt:lpstr>Calibri</vt:lpstr>
      <vt:lpstr>Gabriola</vt:lpstr>
      <vt:lpstr>Verdana</vt:lpstr>
      <vt:lpstr>Office Theme</vt:lpstr>
      <vt:lpstr>APOLOGETICS</vt:lpstr>
      <vt:lpstr>PowerPoint Presentation</vt:lpstr>
      <vt:lpstr>PowerPoint Presentation</vt:lpstr>
      <vt:lpstr>Summarize the critics' viewpoint</vt:lpstr>
      <vt:lpstr>List out the claims</vt:lpstr>
      <vt:lpstr>What questions would you ask this person?</vt:lpstr>
      <vt:lpstr>PowerPoint Presentation</vt:lpstr>
      <vt:lpstr>Hebrews 11:1</vt:lpstr>
      <vt:lpstr>PowerPoint Presentation</vt:lpstr>
      <vt:lpstr>“pertaining to being  worthy of belief or trust , trustworthy, faithful, dependable, inspiring trust/faith”</vt:lpstr>
      <vt:lpstr>John 20:29</vt:lpstr>
      <vt:lpstr>PowerPoint Presentation</vt:lpstr>
      <vt:lpstr>PowerPoint Presentation</vt:lpstr>
      <vt:lpstr>2 Corinthians 4:18 and 2 Corinthians 5:7</vt:lpstr>
      <vt:lpstr>“Convictions are about what matters to us . Most importantly, they signify to others what kind of person – parent, friend, citizen – we take ourselves to be  They reflect our self-identity .”</vt:lpstr>
      <vt:lpstr>List other verses that indicate that faith is not an irrational act</vt:lpstr>
      <vt:lpstr>“God’s dikaiosyne [righteousness] is not an attribute but a power , namely, ‘a power that brings salvation to pass.’”</vt:lpstr>
      <vt:lpstr>PowerPoint Presentation</vt:lpstr>
      <vt:lpstr>“God has no attitudes which are not actions;  the two things are one .”</vt:lpstr>
      <vt:lpstr>List examples of Christians in the New Testament that had been skeptical but came to believe that Jesus resurrected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Luke</dc:creator>
  <cp:lastModifiedBy>Luke Murphey</cp:lastModifiedBy>
  <cp:revision>99</cp:revision>
  <dcterms:created xsi:type="dcterms:W3CDTF">2010-07-14T22:15:37Z</dcterms:created>
  <dcterms:modified xsi:type="dcterms:W3CDTF">2020-08-23T20:55:01Z</dcterms:modified>
</cp:coreProperties>
</file>